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8" r:id="rId3"/>
    <p:sldId id="264" r:id="rId4"/>
    <p:sldId id="259" r:id="rId5"/>
    <p:sldId id="265" r:id="rId6"/>
    <p:sldId id="266" r:id="rId7"/>
    <p:sldId id="268" r:id="rId8"/>
    <p:sldId id="260" r:id="rId9"/>
    <p:sldId id="267" r:id="rId10"/>
    <p:sldId id="262" r:id="rId11"/>
    <p:sldId id="261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6D901-04FF-4B4E-96FF-740144F9929F}" v="2469" dt="2020-07-24T14:28:35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74" autoAdjust="0"/>
    <p:restoredTop sz="71732" autoAdjust="0"/>
  </p:normalViewPr>
  <p:slideViewPr>
    <p:cSldViewPr snapToGrid="0">
      <p:cViewPr varScale="1">
        <p:scale>
          <a:sx n="98" d="100"/>
          <a:sy n="98" d="100"/>
        </p:scale>
        <p:origin x="504" y="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on Egger" userId="cbd001512eee5995" providerId="LiveId" clId="{1006D901-04FF-4B4E-96FF-740144F9929F}"/>
    <pc:docChg chg="custSel addSld modSld sldOrd">
      <pc:chgData name="Mason Egger" userId="cbd001512eee5995" providerId="LiveId" clId="{1006D901-04FF-4B4E-96FF-740144F9929F}" dt="2020-07-24T14:28:35.688" v="2686" actId="20577"/>
      <pc:docMkLst>
        <pc:docMk/>
      </pc:docMkLst>
      <pc:sldChg chg="addSp delSp modSp mod modAnim">
        <pc:chgData name="Mason Egger" userId="cbd001512eee5995" providerId="LiveId" clId="{1006D901-04FF-4B4E-96FF-740144F9929F}" dt="2020-07-24T14:17:58.350" v="2645"/>
        <pc:sldMkLst>
          <pc:docMk/>
          <pc:sldMk cId="3973247642" sldId="258"/>
        </pc:sldMkLst>
        <pc:spChg chg="mod">
          <ac:chgData name="Mason Egger" userId="cbd001512eee5995" providerId="LiveId" clId="{1006D901-04FF-4B4E-96FF-740144F9929F}" dt="2020-07-24T14:16:40.306" v="2621" actId="14100"/>
          <ac:spMkLst>
            <pc:docMk/>
            <pc:sldMk cId="3973247642" sldId="258"/>
            <ac:spMk id="3" creationId="{BCBBCBC2-B551-4267-BFD4-A6EC53856A08}"/>
          </ac:spMkLst>
        </pc:spChg>
        <pc:picChg chg="add mod">
          <ac:chgData name="Mason Egger" userId="cbd001512eee5995" providerId="LiveId" clId="{1006D901-04FF-4B4E-96FF-740144F9929F}" dt="2020-07-24T14:16:16.871" v="2616" actId="1076"/>
          <ac:picMkLst>
            <pc:docMk/>
            <pc:sldMk cId="3973247642" sldId="258"/>
            <ac:picMk id="6" creationId="{2533FCA2-7CC4-4504-B751-340413501D7C}"/>
          </ac:picMkLst>
        </pc:picChg>
        <pc:picChg chg="mod">
          <ac:chgData name="Mason Egger" userId="cbd001512eee5995" providerId="LiveId" clId="{1006D901-04FF-4B4E-96FF-740144F9929F}" dt="2020-07-24T14:17:28.039" v="2637" actId="1076"/>
          <ac:picMkLst>
            <pc:docMk/>
            <pc:sldMk cId="3973247642" sldId="258"/>
            <ac:picMk id="8" creationId="{42E360DD-9461-40DB-86B7-93E75891FD91}"/>
          </ac:picMkLst>
        </pc:picChg>
        <pc:picChg chg="add del mod">
          <ac:chgData name="Mason Egger" userId="cbd001512eee5995" providerId="LiveId" clId="{1006D901-04FF-4B4E-96FF-740144F9929F}" dt="2020-07-24T14:16:40.680" v="2622"/>
          <ac:picMkLst>
            <pc:docMk/>
            <pc:sldMk cId="3973247642" sldId="258"/>
            <ac:picMk id="1026" creationId="{E6111618-66D6-48D2-9716-D85ACA30A7B8}"/>
          </ac:picMkLst>
        </pc:picChg>
        <pc:picChg chg="add mod">
          <ac:chgData name="Mason Egger" userId="cbd001512eee5995" providerId="LiveId" clId="{1006D901-04FF-4B4E-96FF-740144F9929F}" dt="2020-07-24T14:17:25.860" v="2636" actId="1076"/>
          <ac:picMkLst>
            <pc:docMk/>
            <pc:sldMk cId="3973247642" sldId="258"/>
            <ac:picMk id="1028" creationId="{AF71E5F2-46D0-4DA2-B558-AAF734149A57}"/>
          </ac:picMkLst>
        </pc:picChg>
        <pc:picChg chg="add mod">
          <ac:chgData name="Mason Egger" userId="cbd001512eee5995" providerId="LiveId" clId="{1006D901-04FF-4B4E-96FF-740144F9929F}" dt="2020-07-24T14:17:24.238" v="2635" actId="1076"/>
          <ac:picMkLst>
            <pc:docMk/>
            <pc:sldMk cId="3973247642" sldId="258"/>
            <ac:picMk id="1030" creationId="{BA55E98C-56D4-48CC-95C9-09FCEDF19EF8}"/>
          </ac:picMkLst>
        </pc:picChg>
      </pc:sldChg>
      <pc:sldChg chg="modSp modAnim">
        <pc:chgData name="Mason Egger" userId="cbd001512eee5995" providerId="LiveId" clId="{1006D901-04FF-4B4E-96FF-740144F9929F}" dt="2020-07-08T22:47:28.565" v="1631" actId="255"/>
        <pc:sldMkLst>
          <pc:docMk/>
          <pc:sldMk cId="371386943" sldId="259"/>
        </pc:sldMkLst>
        <pc:spChg chg="mod">
          <ac:chgData name="Mason Egger" userId="cbd001512eee5995" providerId="LiveId" clId="{1006D901-04FF-4B4E-96FF-740144F9929F}" dt="2020-07-08T22:47:28.565" v="1631" actId="255"/>
          <ac:spMkLst>
            <pc:docMk/>
            <pc:sldMk cId="371386943" sldId="259"/>
            <ac:spMk id="3" creationId="{BCBBCBC2-B551-4267-BFD4-A6EC53856A08}"/>
          </ac:spMkLst>
        </pc:spChg>
      </pc:sldChg>
      <pc:sldChg chg="modSp mod modAnim modNotesTx">
        <pc:chgData name="Mason Egger" userId="cbd001512eee5995" providerId="LiveId" clId="{1006D901-04FF-4B4E-96FF-740144F9929F}" dt="2020-07-08T22:49:10.829" v="1677" actId="20577"/>
        <pc:sldMkLst>
          <pc:docMk/>
          <pc:sldMk cId="3730148528" sldId="260"/>
        </pc:sldMkLst>
        <pc:spChg chg="mod">
          <ac:chgData name="Mason Egger" userId="cbd001512eee5995" providerId="LiveId" clId="{1006D901-04FF-4B4E-96FF-740144F9929F}" dt="2020-07-08T22:37:07.786" v="569" actId="20577"/>
          <ac:spMkLst>
            <pc:docMk/>
            <pc:sldMk cId="3730148528" sldId="260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49:10.829" v="1677" actId="20577"/>
          <ac:spMkLst>
            <pc:docMk/>
            <pc:sldMk cId="3730148528" sldId="260"/>
            <ac:spMk id="3" creationId="{BCBBCBC2-B551-4267-BFD4-A6EC53856A08}"/>
          </ac:spMkLst>
        </pc:spChg>
      </pc:sldChg>
      <pc:sldChg chg="modSp mod modAnim modNotesTx">
        <pc:chgData name="Mason Egger" userId="cbd001512eee5995" providerId="LiveId" clId="{1006D901-04FF-4B4E-96FF-740144F9929F}" dt="2020-07-08T22:56:05.805" v="2589" actId="20577"/>
        <pc:sldMkLst>
          <pc:docMk/>
          <pc:sldMk cId="3701757122" sldId="261"/>
        </pc:sldMkLst>
        <pc:spChg chg="mod">
          <ac:chgData name="Mason Egger" userId="cbd001512eee5995" providerId="LiveId" clId="{1006D901-04FF-4B4E-96FF-740144F9929F}" dt="2020-07-08T22:55:13.934" v="2503" actId="113"/>
          <ac:spMkLst>
            <pc:docMk/>
            <pc:sldMk cId="3701757122" sldId="261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56:05.805" v="2589" actId="20577"/>
          <ac:spMkLst>
            <pc:docMk/>
            <pc:sldMk cId="3701757122" sldId="261"/>
            <ac:spMk id="3" creationId="{BCBBCBC2-B551-4267-BFD4-A6EC53856A08}"/>
          </ac:spMkLst>
        </pc:spChg>
      </pc:sldChg>
      <pc:sldChg chg="modSp mod ord modAnim modNotesTx">
        <pc:chgData name="Mason Egger" userId="cbd001512eee5995" providerId="LiveId" clId="{1006D901-04FF-4B4E-96FF-740144F9929F}" dt="2020-07-24T14:26:06.811" v="2651"/>
        <pc:sldMkLst>
          <pc:docMk/>
          <pc:sldMk cId="1129207782" sldId="262"/>
        </pc:sldMkLst>
        <pc:spChg chg="mod">
          <ac:chgData name="Mason Egger" userId="cbd001512eee5995" providerId="LiveId" clId="{1006D901-04FF-4B4E-96FF-740144F9929F}" dt="2020-07-08T22:55:11.016" v="2502" actId="113"/>
          <ac:spMkLst>
            <pc:docMk/>
            <pc:sldMk cId="1129207782" sldId="262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58:07.182" v="2608" actId="20577"/>
          <ac:spMkLst>
            <pc:docMk/>
            <pc:sldMk cId="1129207782" sldId="262"/>
            <ac:spMk id="3" creationId="{BCBBCBC2-B551-4267-BFD4-A6EC53856A08}"/>
          </ac:spMkLst>
        </pc:spChg>
      </pc:sldChg>
      <pc:sldChg chg="modSp">
        <pc:chgData name="Mason Egger" userId="cbd001512eee5995" providerId="LiveId" clId="{1006D901-04FF-4B4E-96FF-740144F9929F}" dt="2020-07-24T14:28:35.688" v="2686" actId="20577"/>
        <pc:sldMkLst>
          <pc:docMk/>
          <pc:sldMk cId="3395023234" sldId="263"/>
        </pc:sldMkLst>
        <pc:spChg chg="mod">
          <ac:chgData name="Mason Egger" userId="cbd001512eee5995" providerId="LiveId" clId="{1006D901-04FF-4B4E-96FF-740144F9929F}" dt="2020-07-24T14:28:35.688" v="2686" actId="20577"/>
          <ac:spMkLst>
            <pc:docMk/>
            <pc:sldMk cId="3395023234" sldId="263"/>
            <ac:spMk id="3" creationId="{BCBBCBC2-B551-4267-BFD4-A6EC53856A08}"/>
          </ac:spMkLst>
        </pc:spChg>
      </pc:sldChg>
      <pc:sldChg chg="delSp modSp add mod modAnim">
        <pc:chgData name="Mason Egger" userId="cbd001512eee5995" providerId="LiveId" clId="{1006D901-04FF-4B4E-96FF-740144F9929F}" dt="2020-07-24T14:18:33.408" v="2646"/>
        <pc:sldMkLst>
          <pc:docMk/>
          <pc:sldMk cId="2167717075" sldId="264"/>
        </pc:sldMkLst>
        <pc:spChg chg="mod">
          <ac:chgData name="Mason Egger" userId="cbd001512eee5995" providerId="LiveId" clId="{1006D901-04FF-4B4E-96FF-740144F9929F}" dt="2020-07-08T22:41:18.427" v="809" actId="20577"/>
          <ac:spMkLst>
            <pc:docMk/>
            <pc:sldMk cId="2167717075" sldId="264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47:33.564" v="1632" actId="255"/>
          <ac:spMkLst>
            <pc:docMk/>
            <pc:sldMk cId="2167717075" sldId="264"/>
            <ac:spMk id="3" creationId="{BCBBCBC2-B551-4267-BFD4-A6EC53856A08}"/>
          </ac:spMkLst>
        </pc:spChg>
        <pc:picChg chg="del">
          <ac:chgData name="Mason Egger" userId="cbd001512eee5995" providerId="LiveId" clId="{1006D901-04FF-4B4E-96FF-740144F9929F}" dt="2020-07-08T22:26:11.064" v="13" actId="478"/>
          <ac:picMkLst>
            <pc:docMk/>
            <pc:sldMk cId="2167717075" sldId="264"/>
            <ac:picMk id="8" creationId="{42E360DD-9461-40DB-86B7-93E75891FD91}"/>
          </ac:picMkLst>
        </pc:picChg>
      </pc:sldChg>
      <pc:sldChg chg="modSp add mod modAnim">
        <pc:chgData name="Mason Egger" userId="cbd001512eee5995" providerId="LiveId" clId="{1006D901-04FF-4B4E-96FF-740144F9929F}" dt="2020-07-24T14:25:02.852" v="2648"/>
        <pc:sldMkLst>
          <pc:docMk/>
          <pc:sldMk cId="1087159183" sldId="265"/>
        </pc:sldMkLst>
        <pc:spChg chg="mod">
          <ac:chgData name="Mason Egger" userId="cbd001512eee5995" providerId="LiveId" clId="{1006D901-04FF-4B4E-96FF-740144F9929F}" dt="2020-07-08T22:28:37.879" v="119" actId="20577"/>
          <ac:spMkLst>
            <pc:docMk/>
            <pc:sldMk cId="1087159183" sldId="265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47:22.417" v="1630" actId="255"/>
          <ac:spMkLst>
            <pc:docMk/>
            <pc:sldMk cId="1087159183" sldId="265"/>
            <ac:spMk id="3" creationId="{BCBBCBC2-B551-4267-BFD4-A6EC53856A08}"/>
          </ac:spMkLst>
        </pc:spChg>
      </pc:sldChg>
      <pc:sldChg chg="modSp add mod modAnim">
        <pc:chgData name="Mason Egger" userId="cbd001512eee5995" providerId="LiveId" clId="{1006D901-04FF-4B4E-96FF-740144F9929F}" dt="2020-07-08T22:47:18.835" v="1629" actId="255"/>
        <pc:sldMkLst>
          <pc:docMk/>
          <pc:sldMk cId="2386591621" sldId="266"/>
        </pc:sldMkLst>
        <pc:spChg chg="mod">
          <ac:chgData name="Mason Egger" userId="cbd001512eee5995" providerId="LiveId" clId="{1006D901-04FF-4B4E-96FF-740144F9929F}" dt="2020-07-08T22:39:31.094" v="766" actId="20577"/>
          <ac:spMkLst>
            <pc:docMk/>
            <pc:sldMk cId="2386591621" sldId="266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47:18.835" v="1629" actId="255"/>
          <ac:spMkLst>
            <pc:docMk/>
            <pc:sldMk cId="2386591621" sldId="266"/>
            <ac:spMk id="3" creationId="{BCBBCBC2-B551-4267-BFD4-A6EC53856A08}"/>
          </ac:spMkLst>
        </pc:spChg>
      </pc:sldChg>
      <pc:sldChg chg="modSp add mod modAnim modNotesTx">
        <pc:chgData name="Mason Egger" userId="cbd001512eee5995" providerId="LiveId" clId="{1006D901-04FF-4B4E-96FF-740144F9929F}" dt="2020-07-08T22:54:50.560" v="2501" actId="20577"/>
        <pc:sldMkLst>
          <pc:docMk/>
          <pc:sldMk cId="2765681533" sldId="267"/>
        </pc:sldMkLst>
        <pc:spChg chg="mod">
          <ac:chgData name="Mason Egger" userId="cbd001512eee5995" providerId="LiveId" clId="{1006D901-04FF-4B4E-96FF-740144F9929F}" dt="2020-07-08T22:39:04.851" v="724" actId="20577"/>
          <ac:spMkLst>
            <pc:docMk/>
            <pc:sldMk cId="2765681533" sldId="267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54:50.560" v="2501" actId="20577"/>
          <ac:spMkLst>
            <pc:docMk/>
            <pc:sldMk cId="2765681533" sldId="267"/>
            <ac:spMk id="3" creationId="{BCBBCBC2-B551-4267-BFD4-A6EC53856A08}"/>
          </ac:spMkLst>
        </pc:spChg>
      </pc:sldChg>
      <pc:sldChg chg="modSp add mod modAnim">
        <pc:chgData name="Mason Egger" userId="cbd001512eee5995" providerId="LiveId" clId="{1006D901-04FF-4B4E-96FF-740144F9929F}" dt="2020-07-24T14:25:36.554" v="2650"/>
        <pc:sldMkLst>
          <pc:docMk/>
          <pc:sldMk cId="3003595355" sldId="268"/>
        </pc:sldMkLst>
        <pc:spChg chg="mod">
          <ac:chgData name="Mason Egger" userId="cbd001512eee5995" providerId="LiveId" clId="{1006D901-04FF-4B4E-96FF-740144F9929F}" dt="2020-07-08T22:39:48.222" v="769" actId="20577"/>
          <ac:spMkLst>
            <pc:docMk/>
            <pc:sldMk cId="3003595355" sldId="268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53:20.987" v="2268" actId="20577"/>
          <ac:spMkLst>
            <pc:docMk/>
            <pc:sldMk cId="3003595355" sldId="268"/>
            <ac:spMk id="3" creationId="{BCBBCBC2-B551-4267-BFD4-A6EC53856A08}"/>
          </ac:spMkLst>
        </pc:spChg>
      </pc:sldChg>
      <pc:sldChg chg="modSp add mod modAnim">
        <pc:chgData name="Mason Egger" userId="cbd001512eee5995" providerId="LiveId" clId="{1006D901-04FF-4B4E-96FF-740144F9929F}" dt="2020-07-08T22:52:23.275" v="2123" actId="20577"/>
        <pc:sldMkLst>
          <pc:docMk/>
          <pc:sldMk cId="3096782577" sldId="269"/>
        </pc:sldMkLst>
        <pc:spChg chg="mod">
          <ac:chgData name="Mason Egger" userId="cbd001512eee5995" providerId="LiveId" clId="{1006D901-04FF-4B4E-96FF-740144F9929F}" dt="2020-07-08T22:50:10.321" v="1707" actId="20577"/>
          <ac:spMkLst>
            <pc:docMk/>
            <pc:sldMk cId="3096782577" sldId="269"/>
            <ac:spMk id="2" creationId="{448AA023-A2C8-4FEF-8386-06C1C997CAF2}"/>
          </ac:spMkLst>
        </pc:spChg>
        <pc:spChg chg="mod">
          <ac:chgData name="Mason Egger" userId="cbd001512eee5995" providerId="LiveId" clId="{1006D901-04FF-4B4E-96FF-740144F9929F}" dt="2020-07-08T22:52:23.275" v="2123" actId="20577"/>
          <ac:spMkLst>
            <pc:docMk/>
            <pc:sldMk cId="3096782577" sldId="269"/>
            <ac:spMk id="3" creationId="{BCBBCBC2-B551-4267-BFD4-A6EC53856A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4C65B-E142-484C-8DFB-6C1943F85A52}" type="datetimeFigureOut">
              <a:rPr lang="en-US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433D6-109E-430E-B747-061EC162B65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5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433D6-109E-430E-B747-061EC162B65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89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97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7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5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1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95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01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30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30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433D6-109E-430E-B747-061EC162B6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1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7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4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4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9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7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0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0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3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6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3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FA7AC5-6045-4418-8E60-F4878873447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masonegg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twitch.tv/codingwithmaso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ch.tv/codingwithmas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9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34" name="Freeform: Shape 11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35" name="Freeform: Shape 13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36" name="Freeform: Shape 15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83" y="1026683"/>
            <a:ext cx="11970834" cy="2249571"/>
          </a:xfrm>
        </p:spPr>
        <p:txBody>
          <a:bodyPr anchor="b">
            <a:normAutofit/>
          </a:bodyPr>
          <a:lstStyle/>
          <a:p>
            <a:pPr algn="ctr"/>
            <a:r>
              <a:rPr lang="en-US" sz="6700" dirty="0"/>
              <a:t>There’s a Snake in the Birdhouse!</a:t>
            </a:r>
            <a:br>
              <a:rPr lang="en-US" sz="6700" dirty="0"/>
            </a:br>
            <a:r>
              <a:rPr lang="en-US" sz="4000" dirty="0"/>
              <a:t>Building a Python Culture at </a:t>
            </a:r>
            <a:r>
              <a:rPr lang="en-US" sz="4000" dirty="0" err="1"/>
              <a:t>Vrbo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546" y="4552336"/>
            <a:ext cx="6752908" cy="144747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Presenter: Mason Egger</a:t>
            </a:r>
            <a:br>
              <a:rPr lang="en-US" sz="2400" dirty="0"/>
            </a:br>
            <a:r>
              <a:rPr lang="en-US" sz="2400" dirty="0">
                <a:hlinkClick r:id="rId3"/>
              </a:rPr>
              <a:t>@masonegger</a:t>
            </a:r>
            <a:br>
              <a:rPr lang="en-US" sz="2400" dirty="0"/>
            </a:br>
            <a:r>
              <a:rPr lang="en-US" sz="2400" dirty="0">
                <a:hlinkClick r:id="rId4"/>
              </a:rPr>
              <a:t>twitch.tv/</a:t>
            </a:r>
            <a:r>
              <a:rPr lang="en-US" sz="2400" dirty="0" err="1">
                <a:hlinkClick r:id="rId4"/>
              </a:rPr>
              <a:t>codingwithmason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D8724C-B6EE-46B1-8B48-5F24BEE31F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Evangelism </a:t>
            </a:r>
            <a:r>
              <a:rPr lang="en-US" sz="4400" b="1" dirty="0"/>
              <a:t>Do’s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Do </a:t>
            </a:r>
            <a:r>
              <a:rPr lang="en-US" sz="3200" dirty="0"/>
              <a:t>Demonstrate the flexibility of Python</a:t>
            </a:r>
          </a:p>
          <a:p>
            <a:r>
              <a:rPr lang="en-US" sz="3200" b="1" dirty="0"/>
              <a:t>Do </a:t>
            </a:r>
            <a:r>
              <a:rPr lang="en-US" sz="3200" dirty="0"/>
              <a:t>Rewrite existing applications that are “troublesome” or “complex” in Python</a:t>
            </a:r>
          </a:p>
          <a:p>
            <a:r>
              <a:rPr lang="en-US" sz="3200" b="1" dirty="0"/>
              <a:t>Do </a:t>
            </a:r>
            <a:r>
              <a:rPr lang="en-US" sz="3200" dirty="0"/>
              <a:t>Write new applications or features in Python</a:t>
            </a:r>
          </a:p>
          <a:p>
            <a:r>
              <a:rPr lang="en-US" sz="3200" b="1" dirty="0"/>
              <a:t>Do </a:t>
            </a:r>
            <a:r>
              <a:rPr lang="en-US" sz="3200" dirty="0"/>
              <a:t>Be the “temporary” solution</a:t>
            </a:r>
          </a:p>
          <a:p>
            <a:pPr lvl="1"/>
            <a:r>
              <a:rPr lang="en-US" sz="2800" dirty="0"/>
              <a:t>“There is no discernable difference between a proof of concept and production software.” – my ex manager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112920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Evangelism </a:t>
            </a:r>
            <a:r>
              <a:rPr lang="en-US" sz="4400" b="1" dirty="0"/>
              <a:t>Don’ts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Don’t </a:t>
            </a:r>
            <a:r>
              <a:rPr lang="en-US" sz="3200" dirty="0"/>
              <a:t>say “That language sucks. You should use Python”</a:t>
            </a:r>
          </a:p>
          <a:p>
            <a:r>
              <a:rPr lang="en-US" sz="3200" b="1" dirty="0"/>
              <a:t>Don’t </a:t>
            </a:r>
            <a:r>
              <a:rPr lang="en-US" sz="3200" dirty="0"/>
              <a:t>Try to use Python to solve problems Python doesn’t handle well</a:t>
            </a:r>
          </a:p>
          <a:p>
            <a:r>
              <a:rPr lang="en-US" sz="3200" b="1" dirty="0"/>
              <a:t>Don’t </a:t>
            </a:r>
            <a:r>
              <a:rPr lang="en-US" sz="3200" dirty="0"/>
              <a:t>Be overbearing. If someone isn’t interested that’s ok.</a:t>
            </a:r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370175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3200" dirty="0"/>
              <a:t>Within the first month 80 applications were deployed using the new archetype in production</a:t>
            </a:r>
          </a:p>
          <a:p>
            <a:r>
              <a:rPr lang="en-US" sz="3200" dirty="0"/>
              <a:t>Other people within the company used the development journey documentation to start building support for Golang</a:t>
            </a:r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30967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3200" dirty="0"/>
              <a:t>Thank you for tuning in today</a:t>
            </a:r>
          </a:p>
          <a:p>
            <a:r>
              <a:rPr lang="en-US" sz="3200" dirty="0"/>
              <a:t>Feel free to tweet me if you have questions @masonegger</a:t>
            </a:r>
          </a:p>
          <a:p>
            <a:r>
              <a:rPr lang="en-US" sz="3200" dirty="0"/>
              <a:t>Tune in to my live streams Tuesdays at 1:00 CST </a:t>
            </a:r>
            <a:r>
              <a:rPr lang="en-US" sz="3200" dirty="0">
                <a:hlinkClick r:id="rId3"/>
              </a:rPr>
              <a:t>https://twitch.tv/codingwithmason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339502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2800" dirty="0"/>
              <a:t>Developer Advocate @DigitalOcean </a:t>
            </a:r>
          </a:p>
          <a:p>
            <a:r>
              <a:rPr lang="en-US" sz="2800" dirty="0"/>
              <a:t>Previously a Site Reliability Engineer at </a:t>
            </a:r>
            <a:r>
              <a:rPr lang="en-US" sz="2800" dirty="0" err="1"/>
              <a:t>Vrbo</a:t>
            </a:r>
            <a:endParaRPr lang="en-US" sz="2800" dirty="0"/>
          </a:p>
          <a:p>
            <a:r>
              <a:rPr lang="en-US" sz="2800" dirty="0"/>
              <a:t>No Python at </a:t>
            </a:r>
            <a:r>
              <a:rPr lang="en-US" sz="2800" dirty="0" err="1"/>
              <a:t>Vrbo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Today, I’m going to tell you how I lead the effort to build a Python Culture at </a:t>
            </a:r>
            <a:r>
              <a:rPr lang="en-US" sz="2800" dirty="0" err="1"/>
              <a:t>Vrbo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pic>
        <p:nvPicPr>
          <p:cNvPr id="8" name="Picture 7" descr="A picture containing monitor, television, screen, dark&#10;&#10;Description automatically generated">
            <a:extLst>
              <a:ext uri="{FF2B5EF4-FFF2-40B4-BE49-F238E27FC236}">
                <a16:creationId xmlns:a16="http://schemas.microsoft.com/office/drawing/2014/main" id="{42E360DD-9461-40DB-86B7-93E75891FD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296" y="394846"/>
            <a:ext cx="2038597" cy="20385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C2B18E-3A4F-4F99-8843-6ECE08D1F617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33FCA2-7CC4-4504-B751-340413501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42" y="1546299"/>
            <a:ext cx="856553" cy="856553"/>
          </a:xfrm>
          <a:prstGeom prst="rect">
            <a:avLst/>
          </a:prstGeom>
        </p:spPr>
      </p:pic>
      <p:pic>
        <p:nvPicPr>
          <p:cNvPr id="1028" name="Picture 4" descr="Brand New: New Logo and Identity for Vrbo by FÖDA">
            <a:extLst>
              <a:ext uri="{FF2B5EF4-FFF2-40B4-BE49-F238E27FC236}">
                <a16:creationId xmlns:a16="http://schemas.microsoft.com/office/drawing/2014/main" id="{AF71E5F2-46D0-4DA2-B558-AAF734149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712" y="2856688"/>
            <a:ext cx="1708357" cy="97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meAway-Logo | Los Angeles Vacation Home Rentals">
            <a:extLst>
              <a:ext uri="{FF2B5EF4-FFF2-40B4-BE49-F238E27FC236}">
                <a16:creationId xmlns:a16="http://schemas.microsoft.com/office/drawing/2014/main" id="{BA55E98C-56D4-48CC-95C9-09FCEDF19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296" y="2660361"/>
            <a:ext cx="1366410" cy="13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2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Who is this talk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2800" dirty="0"/>
              <a:t>Anyone who wants to</a:t>
            </a:r>
          </a:p>
          <a:p>
            <a:pPr lvl="1"/>
            <a:r>
              <a:rPr lang="en-US" sz="2800" dirty="0"/>
              <a:t>Use Python at their job but currently is unable</a:t>
            </a:r>
          </a:p>
          <a:p>
            <a:pPr lvl="1"/>
            <a:r>
              <a:rPr lang="en-US" sz="2800" dirty="0"/>
              <a:t>Wants to build a stronger Python community at their job</a:t>
            </a:r>
          </a:p>
          <a:p>
            <a:pPr lvl="1"/>
            <a:r>
              <a:rPr lang="en-US" sz="2800" dirty="0"/>
              <a:t>Wants to learn how to introduce and evangelize </a:t>
            </a:r>
            <a:r>
              <a:rPr lang="en-US" sz="2800" i="1" dirty="0"/>
              <a:t>any </a:t>
            </a:r>
            <a:r>
              <a:rPr lang="en-US" sz="2800" dirty="0"/>
              <a:t>technology, not just Python</a:t>
            </a:r>
          </a:p>
          <a:p>
            <a:r>
              <a:rPr lang="en-US" sz="2800" dirty="0"/>
              <a:t>Hopefully, you’ll be able to learn from my successes and mistakes to bring Python to your job.</a:t>
            </a: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C2B18E-3A4F-4F99-8843-6ECE08D1F617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216771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/>
              <a:t>Prologue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2800" dirty="0"/>
              <a:t>Engineers at </a:t>
            </a:r>
            <a:r>
              <a:rPr lang="en-US" sz="2800" dirty="0" err="1"/>
              <a:t>Vrbo</a:t>
            </a:r>
            <a:r>
              <a:rPr lang="en-US" sz="2800" dirty="0"/>
              <a:t> deployed applications on an internal PaaS</a:t>
            </a:r>
          </a:p>
          <a:p>
            <a:r>
              <a:rPr lang="en-US" sz="2800" dirty="0"/>
              <a:t>Project templates existed for supported languages (Java, Node)</a:t>
            </a:r>
          </a:p>
          <a:p>
            <a:r>
              <a:rPr lang="en-US" sz="2800" dirty="0"/>
              <a:t>Could deploy “off road” apps, but no official support from Platform teams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37138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Discovery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650380"/>
            <a:ext cx="8842950" cy="4869173"/>
          </a:xfrm>
        </p:spPr>
        <p:txBody>
          <a:bodyPr anchor="t">
            <a:noAutofit/>
          </a:bodyPr>
          <a:lstStyle/>
          <a:p>
            <a:r>
              <a:rPr lang="en-US" sz="2800" dirty="0"/>
              <a:t>Met with various teams (Data Science, Machine Learning, API teams) to gauge interest</a:t>
            </a:r>
          </a:p>
          <a:p>
            <a:r>
              <a:rPr lang="en-US" sz="2800" b="1" dirty="0"/>
              <a:t>Don’t </a:t>
            </a:r>
            <a:r>
              <a:rPr lang="en-US" sz="2800" dirty="0"/>
              <a:t>build something no one wants</a:t>
            </a:r>
            <a:endParaRPr lang="en-US" sz="2800" b="1" dirty="0"/>
          </a:p>
          <a:p>
            <a:r>
              <a:rPr lang="en-US" sz="2800" b="1" dirty="0"/>
              <a:t>Don’t </a:t>
            </a:r>
            <a:r>
              <a:rPr lang="en-US" sz="2800" dirty="0"/>
              <a:t>develop in isolation or avoid other’s opinions</a:t>
            </a:r>
          </a:p>
          <a:p>
            <a:r>
              <a:rPr lang="en-US" sz="2800" dirty="0"/>
              <a:t>Result: Build a </a:t>
            </a:r>
            <a:r>
              <a:rPr lang="en-US" sz="2800" dirty="0" err="1"/>
              <a:t>cookiecutter</a:t>
            </a:r>
            <a:r>
              <a:rPr lang="en-US" sz="2800" dirty="0"/>
              <a:t> that creates a default Flask app for the platform including static analysis, unit tests, project documentation, logging, metrics, etc.</a:t>
            </a:r>
          </a:p>
          <a:p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108715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Building the Archetype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2800" b="1" dirty="0"/>
              <a:t>Do </a:t>
            </a:r>
            <a:r>
              <a:rPr lang="en-US" sz="2800" dirty="0"/>
              <a:t>Create a meaningful set of expectations and use cases</a:t>
            </a:r>
          </a:p>
          <a:p>
            <a:pPr lvl="1"/>
            <a:r>
              <a:rPr lang="en-US" sz="2800" dirty="0"/>
              <a:t>A base application for “standard” Python and a Data Science specific application with </a:t>
            </a:r>
            <a:r>
              <a:rPr lang="en-US" sz="2800" dirty="0" err="1"/>
              <a:t>miniconda</a:t>
            </a:r>
            <a:r>
              <a:rPr lang="en-US" sz="2800" dirty="0"/>
              <a:t>.</a:t>
            </a:r>
          </a:p>
          <a:p>
            <a:r>
              <a:rPr lang="en-US" sz="2800" b="1" dirty="0"/>
              <a:t>Do </a:t>
            </a:r>
            <a:r>
              <a:rPr lang="en-US" sz="2800" dirty="0"/>
              <a:t>Provide an Out-of-Box experience with sensible defaults</a:t>
            </a: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23865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Building the Archetype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2800" b="1" dirty="0"/>
              <a:t>Do </a:t>
            </a:r>
            <a:r>
              <a:rPr lang="en-US" sz="2800" dirty="0"/>
              <a:t>Create good documentation and rationale of decisions</a:t>
            </a:r>
          </a:p>
          <a:p>
            <a:pPr lvl="1"/>
            <a:r>
              <a:rPr lang="en-US" sz="2400" dirty="0"/>
              <a:t>Document how to use the archetype, all known bugs and issues, rationale behind choosing certain technologies, and the development journey</a:t>
            </a:r>
            <a:endParaRPr lang="en-US" sz="2800" b="1" dirty="0"/>
          </a:p>
          <a:p>
            <a:r>
              <a:rPr lang="en-US" sz="2800" b="1" dirty="0"/>
              <a:t>Don’t</a:t>
            </a:r>
            <a:r>
              <a:rPr lang="en-US" sz="2800" dirty="0"/>
              <a:t> Trying to solve every Python use case with one tool</a:t>
            </a:r>
          </a:p>
          <a:p>
            <a:r>
              <a:rPr lang="en-US" sz="2800" b="1" dirty="0"/>
              <a:t>Do </a:t>
            </a:r>
            <a:r>
              <a:rPr lang="en-US" sz="2800" dirty="0"/>
              <a:t>Use a few internal or proprietary tools as possible. This makes potentially open sourcing easier later</a:t>
            </a:r>
            <a:endParaRPr lang="en-US" sz="2800" b="1" dirty="0"/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30035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Internal PaaS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215484"/>
            <a:ext cx="8842950" cy="5304070"/>
          </a:xfrm>
        </p:spPr>
        <p:txBody>
          <a:bodyPr anchor="t">
            <a:noAutofit/>
          </a:bodyPr>
          <a:lstStyle/>
          <a:p>
            <a:r>
              <a:rPr lang="en-US" sz="2800" dirty="0"/>
              <a:t>Version 2 of </a:t>
            </a:r>
            <a:r>
              <a:rPr lang="en-US" sz="2800" dirty="0" err="1"/>
              <a:t>Vrbo’s</a:t>
            </a:r>
            <a:r>
              <a:rPr lang="en-US" sz="2800" dirty="0"/>
              <a:t> internal PaaS was being built concurrently with Python support</a:t>
            </a:r>
          </a:p>
          <a:p>
            <a:r>
              <a:rPr lang="en-US" sz="2800" dirty="0"/>
              <a:t>The Python Archetype would only support version 2</a:t>
            </a:r>
          </a:p>
          <a:p>
            <a:r>
              <a:rPr lang="en-US" sz="2800" dirty="0"/>
              <a:t>This was used to entice people to migrate to the newer version</a:t>
            </a:r>
          </a:p>
          <a:p>
            <a:r>
              <a:rPr lang="en-US" sz="2800" dirty="0"/>
              <a:t>This was good because I could take advantage of the new features</a:t>
            </a:r>
          </a:p>
          <a:p>
            <a:r>
              <a:rPr lang="en-US" sz="2800" dirty="0"/>
              <a:t>This was bad because I became dependent on the new PaaS development timeline</a:t>
            </a:r>
          </a:p>
          <a:p>
            <a:r>
              <a:rPr lang="en-US" sz="2800" dirty="0"/>
              <a:t>This became both a </a:t>
            </a:r>
            <a:r>
              <a:rPr lang="en-US" sz="2800" b="1" dirty="0"/>
              <a:t>success </a:t>
            </a:r>
            <a:r>
              <a:rPr lang="en-US" sz="2800" dirty="0"/>
              <a:t>and </a:t>
            </a:r>
            <a:r>
              <a:rPr lang="en-US" sz="2800" b="1" dirty="0"/>
              <a:t>failure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373014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A023-A2C8-4FEF-8386-06C1C997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CBC2-B551-4267-BFD4-A6EC5385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3" y="1752598"/>
            <a:ext cx="8842950" cy="4766955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Do </a:t>
            </a:r>
            <a:r>
              <a:rPr lang="en-US" sz="3200" dirty="0"/>
              <a:t>Find a group of  empowered beta testers</a:t>
            </a:r>
          </a:p>
          <a:p>
            <a:pPr lvl="1"/>
            <a:r>
              <a:rPr lang="en-US" sz="2800" dirty="0"/>
              <a:t>They’ll help you evangelize later</a:t>
            </a:r>
          </a:p>
          <a:p>
            <a:r>
              <a:rPr lang="en-US" sz="3200" b="1" dirty="0"/>
              <a:t>Do </a:t>
            </a:r>
            <a:r>
              <a:rPr lang="en-US" sz="3200" dirty="0"/>
              <a:t>Find “first customers” who will actually attempt to use the application in production.</a:t>
            </a:r>
          </a:p>
          <a:p>
            <a:r>
              <a:rPr lang="en-US" sz="3200" b="1" dirty="0"/>
              <a:t>Don’t</a:t>
            </a:r>
            <a:r>
              <a:rPr lang="en-US" sz="3200" dirty="0"/>
              <a:t> Become upset by negative feedback or bug reports</a:t>
            </a:r>
            <a:endParaRPr lang="en-US" sz="3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30ECCE-AF90-479A-ABC7-3E5698C1DE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671" y="5999805"/>
            <a:ext cx="1501329" cy="971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F39DE8-C4A6-9540-B725-A523E94F3F63}"/>
              </a:ext>
            </a:extLst>
          </p:cNvPr>
          <p:cNvSpPr txBox="1"/>
          <p:nvPr/>
        </p:nvSpPr>
        <p:spPr>
          <a:xfrm>
            <a:off x="5296830" y="6453641"/>
            <a:ext cx="634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There’s a Snake in the Birdhouse!: Mason Egger @masonegger</a:t>
            </a:r>
          </a:p>
        </p:txBody>
      </p:sp>
    </p:spTree>
    <p:extLst>
      <p:ext uri="{BB962C8B-B14F-4D97-AF65-F5344CB8AC3E}">
        <p14:creationId xmlns:p14="http://schemas.microsoft.com/office/powerpoint/2010/main" val="276568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DigitalOcean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008BCF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4024</TotalTime>
  <Words>737</Words>
  <Application>Microsoft Office PowerPoint</Application>
  <PresentationFormat>Widescreen</PresentationFormat>
  <Paragraphs>86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Parallax</vt:lpstr>
      <vt:lpstr>There’s a Snake in the Birdhouse! Building a Python Culture at Vrbo</vt:lpstr>
      <vt:lpstr>Introduction</vt:lpstr>
      <vt:lpstr>Who is this talk for?</vt:lpstr>
      <vt:lpstr>Prologue</vt:lpstr>
      <vt:lpstr>Discovery Meeting</vt:lpstr>
      <vt:lpstr>Building the Archetype</vt:lpstr>
      <vt:lpstr>Building the Archetype</vt:lpstr>
      <vt:lpstr>Internal PaaS 2.0</vt:lpstr>
      <vt:lpstr>Testing</vt:lpstr>
      <vt:lpstr>Evangelism Do’s</vt:lpstr>
      <vt:lpstr>Evangelism Don’ts</vt:lpstr>
      <vt:lpstr>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Docs like Code: Continuous Integration for  Documentation</dc:title>
  <dc:creator>Mason Egger</dc:creator>
  <cp:lastModifiedBy>Mason Egger</cp:lastModifiedBy>
  <cp:revision>104</cp:revision>
  <dcterms:created xsi:type="dcterms:W3CDTF">2019-04-10T21:18:16Z</dcterms:created>
  <dcterms:modified xsi:type="dcterms:W3CDTF">2020-07-24T14:28:53Z</dcterms:modified>
</cp:coreProperties>
</file>